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57" r:id="rId4"/>
    <p:sldId id="265" r:id="rId5"/>
    <p:sldId id="263" r:id="rId6"/>
    <p:sldId id="264" r:id="rId7"/>
    <p:sldId id="258" r:id="rId8"/>
    <p:sldId id="266" r:id="rId9"/>
    <p:sldId id="259" r:id="rId10"/>
    <p:sldId id="267" r:id="rId11"/>
    <p:sldId id="268" r:id="rId12"/>
    <p:sldId id="26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684"/>
    <p:restoredTop sz="82540"/>
  </p:normalViewPr>
  <p:slideViewPr>
    <p:cSldViewPr snapToGrid="0" snapToObjects="1">
      <p:cViewPr varScale="1">
        <p:scale>
          <a:sx n="16" d="100"/>
          <a:sy n="16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3481-7B05-9741-AA5C-92E38E17D554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01C91-D612-D449-8DE5-41F4621BF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C6C0-A962-F341-8DAF-D3A2F4BEA0D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AF40-CAE3-624A-9092-3A46FCDC3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7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qhZ9cNAr_I" TargetMode="Externa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VwRJzVEUclA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a Market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291" y="237900"/>
            <a:ext cx="8610600" cy="1293028"/>
          </a:xfrm>
        </p:spPr>
        <p:txBody>
          <a:bodyPr/>
          <a:lstStyle/>
          <a:p>
            <a:r>
              <a:rPr lang="en-US" dirty="0" smtClean="0"/>
              <a:t>Business cycle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709" y="1350819"/>
            <a:ext cx="10820400" cy="4024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Business Investment: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Spending on business </a:t>
            </a:r>
            <a:r>
              <a:rPr lang="en-US" dirty="0" smtClean="0"/>
              <a:t>creates increased output and jobs. This </a:t>
            </a:r>
            <a:r>
              <a:rPr lang="en-US" dirty="0" smtClean="0">
                <a:solidFill>
                  <a:srgbClr val="FFFF00"/>
                </a:solidFill>
              </a:rPr>
              <a:t>increases GDP </a:t>
            </a:r>
            <a:r>
              <a:rPr lang="en-US" dirty="0" smtClean="0"/>
              <a:t>and helps expansion.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Cutting back </a:t>
            </a:r>
            <a:r>
              <a:rPr lang="en-US" dirty="0" smtClean="0"/>
              <a:t>on business spending does the opposite and </a:t>
            </a:r>
            <a:r>
              <a:rPr lang="en-US" dirty="0" smtClean="0">
                <a:solidFill>
                  <a:srgbClr val="FFFF00"/>
                </a:solidFill>
              </a:rPr>
              <a:t>decreases GDP</a:t>
            </a:r>
            <a:r>
              <a:rPr lang="en-US" dirty="0" smtClean="0"/>
              <a:t>. If enough firms cut spending, a recession can result.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Government changes to Interest Rates / Credit:</a:t>
            </a:r>
          </a:p>
          <a:p>
            <a:r>
              <a:rPr lang="en-US" dirty="0" smtClean="0"/>
              <a:t>The rate of interest and credit impacts both Consumers and Producers.</a:t>
            </a:r>
          </a:p>
          <a:p>
            <a:pPr lvl="1"/>
            <a:r>
              <a:rPr lang="en-US" dirty="0" smtClean="0"/>
              <a:t>When interest rates are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r>
              <a:rPr lang="en-US" dirty="0" smtClean="0"/>
              <a:t>, people and businesses are </a:t>
            </a:r>
            <a:r>
              <a:rPr lang="en-US" dirty="0" smtClean="0">
                <a:solidFill>
                  <a:srgbClr val="FFFF00"/>
                </a:solidFill>
              </a:rPr>
              <a:t>more likely to borrow </a:t>
            </a:r>
            <a:r>
              <a:rPr lang="en-US" dirty="0" smtClean="0"/>
              <a:t>money. Leading to </a:t>
            </a:r>
            <a:r>
              <a:rPr lang="en-US" dirty="0" smtClean="0">
                <a:solidFill>
                  <a:srgbClr val="FFFF00"/>
                </a:solidFill>
              </a:rPr>
              <a:t>increased spending and expansion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interest rates are </a:t>
            </a:r>
            <a:r>
              <a:rPr lang="en-US" dirty="0" smtClean="0">
                <a:solidFill>
                  <a:srgbClr val="FFFF00"/>
                </a:solidFill>
              </a:rPr>
              <a:t>high</a:t>
            </a:r>
            <a:r>
              <a:rPr lang="en-US" dirty="0" smtClean="0"/>
              <a:t>, people and businesses are </a:t>
            </a:r>
            <a:r>
              <a:rPr lang="en-US" dirty="0" smtClean="0">
                <a:solidFill>
                  <a:srgbClr val="FFFF00"/>
                </a:solidFill>
              </a:rPr>
              <a:t>less likely to borrow </a:t>
            </a:r>
            <a:r>
              <a:rPr lang="en-US" dirty="0" smtClean="0"/>
              <a:t>money. Leading to </a:t>
            </a:r>
            <a:r>
              <a:rPr lang="en-US" dirty="0" smtClean="0">
                <a:solidFill>
                  <a:srgbClr val="FFFF00"/>
                </a:solidFill>
              </a:rPr>
              <a:t>decreased spending and contraction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39" y="5065525"/>
            <a:ext cx="2576947" cy="1735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91" y="5065524"/>
            <a:ext cx="3470565" cy="17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A5387D-64D8-4D6C-B109-FF4E81DF60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19FFD2-07B5-4029-BFB3-26FCFCC2F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50516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Business cycle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7662"/>
            <a:ext cx="10820400" cy="4024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rgbClr val="FFFF00"/>
                </a:solidFill>
              </a:rPr>
              <a:t>Consumer Expectations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consumers expect the economy to </a:t>
            </a:r>
            <a:r>
              <a:rPr lang="en-US" dirty="0">
                <a:solidFill>
                  <a:srgbClr val="FFFF00"/>
                </a:solidFill>
              </a:rPr>
              <a:t>keep growing</a:t>
            </a:r>
            <a:r>
              <a:rPr lang="en-US" dirty="0"/>
              <a:t> they will increase spending and </a:t>
            </a:r>
            <a:r>
              <a:rPr lang="en-US" dirty="0">
                <a:solidFill>
                  <a:srgbClr val="FFFF00"/>
                </a:solidFill>
              </a:rPr>
              <a:t>increase GDP </a:t>
            </a:r>
            <a:r>
              <a:rPr lang="en-US" dirty="0"/>
              <a:t>(Remember </a:t>
            </a:r>
            <a:r>
              <a:rPr lang="en-US" dirty="0" err="1"/>
              <a:t>C+I+G+Xn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consumers expect the economy to </a:t>
            </a:r>
            <a:r>
              <a:rPr lang="en-US" dirty="0">
                <a:solidFill>
                  <a:srgbClr val="FFFF00"/>
                </a:solidFill>
              </a:rPr>
              <a:t>contract</a:t>
            </a:r>
            <a:r>
              <a:rPr lang="en-US" dirty="0"/>
              <a:t>, they will decrease spending and </a:t>
            </a:r>
            <a:r>
              <a:rPr lang="en-US" dirty="0">
                <a:solidFill>
                  <a:srgbClr val="FFFF00"/>
                </a:solidFill>
              </a:rPr>
              <a:t>GDP will decrease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rgbClr val="FFFF00"/>
                </a:solidFill>
              </a:rPr>
              <a:t>External </a:t>
            </a:r>
            <a:r>
              <a:rPr lang="en-US" dirty="0">
                <a:solidFill>
                  <a:srgbClr val="FFFF00"/>
                </a:solidFill>
              </a:rPr>
              <a:t>Shocks</a:t>
            </a:r>
            <a:r>
              <a:rPr lang="en-US" dirty="0"/>
              <a:t>: </a:t>
            </a:r>
            <a:r>
              <a:rPr lang="en-US" u="sng" dirty="0"/>
              <a:t>The most unpredictable </a:t>
            </a:r>
          </a:p>
          <a:p>
            <a:pPr lvl="1"/>
            <a:r>
              <a:rPr lang="en-US" dirty="0"/>
              <a:t>An event that causes </a:t>
            </a:r>
            <a:r>
              <a:rPr lang="en-US" dirty="0">
                <a:solidFill>
                  <a:srgbClr val="FFFF00"/>
                </a:solidFill>
              </a:rPr>
              <a:t>a dramatic change in an economy’s aggregate supply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Examples: A massive oil spill, the outbreak of war, discovery of new resources.</a:t>
            </a:r>
          </a:p>
        </p:txBody>
      </p:sp>
    </p:spTree>
    <p:extLst>
      <p:ext uri="{BB962C8B-B14F-4D97-AF65-F5344CB8AC3E}">
        <p14:creationId xmlns:p14="http://schemas.microsoft.com/office/powerpoint/2010/main" val="5398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9" y="1226129"/>
            <a:ext cx="8972312" cy="5597236"/>
          </a:xfrm>
        </p:spPr>
      </p:pic>
    </p:spTree>
    <p:extLst>
      <p:ext uri="{BB962C8B-B14F-4D97-AF65-F5344CB8AC3E}">
        <p14:creationId xmlns:p14="http://schemas.microsoft.com/office/powerpoint/2010/main" val="3897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945" y="528846"/>
            <a:ext cx="8610600" cy="1293028"/>
          </a:xfrm>
        </p:spPr>
        <p:txBody>
          <a:bodyPr/>
          <a:lstStyle/>
          <a:p>
            <a:r>
              <a:rPr lang="en-US" dirty="0" smtClean="0"/>
              <a:t>Business cycles throughout U.S.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1821874"/>
            <a:ext cx="10820400" cy="4024125"/>
          </a:xfrm>
        </p:spPr>
        <p:txBody>
          <a:bodyPr/>
          <a:lstStyle/>
          <a:p>
            <a:r>
              <a:rPr lang="en-US" dirty="0" smtClean="0"/>
              <a:t>Following the Stock Market crash in 1929, GDP fell by about 25% and Unemployment rose sharply. 1 out of every 4 workers was jobless.</a:t>
            </a:r>
          </a:p>
          <a:p>
            <a:pPr lvl="1"/>
            <a:r>
              <a:rPr lang="en-US" dirty="0" smtClean="0"/>
              <a:t>It was during the </a:t>
            </a:r>
            <a:r>
              <a:rPr lang="en-US" dirty="0" smtClean="0">
                <a:solidFill>
                  <a:srgbClr val="FFFF00"/>
                </a:solidFill>
              </a:rPr>
              <a:t>Great Depression</a:t>
            </a:r>
            <a:r>
              <a:rPr lang="en-US" dirty="0" smtClean="0"/>
              <a:t> that the United States’ perception of government influence on the economy changed. </a:t>
            </a:r>
          </a:p>
          <a:p>
            <a:pPr lvl="1"/>
            <a:endParaRPr lang="en-US" dirty="0"/>
          </a:p>
          <a:p>
            <a:r>
              <a:rPr lang="en-US" dirty="0" smtClean="0"/>
              <a:t>In the mid-1990’s the invention of the internet and the increase in tech industry created the </a:t>
            </a:r>
            <a:r>
              <a:rPr lang="en-US" dirty="0" smtClean="0">
                <a:solidFill>
                  <a:srgbClr val="FFFF00"/>
                </a:solidFill>
              </a:rPr>
              <a:t>dot.com </a:t>
            </a:r>
            <a:r>
              <a:rPr lang="en-US" dirty="0" smtClean="0"/>
              <a:t>boom.</a:t>
            </a:r>
          </a:p>
          <a:p>
            <a:pPr lvl="1"/>
            <a:r>
              <a:rPr lang="en-US" dirty="0" smtClean="0"/>
              <a:t>This period was characterized by huge expansion in the U.S. economy as a new sector was introduced.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10" y="4585856"/>
            <a:ext cx="2483720" cy="22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8123"/>
            <a:ext cx="8610600" cy="129302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5583"/>
            <a:ext cx="10820400" cy="4637534"/>
          </a:xfrm>
        </p:spPr>
        <p:txBody>
          <a:bodyPr/>
          <a:lstStyle/>
          <a:p>
            <a:r>
              <a:rPr lang="en-US" dirty="0" smtClean="0"/>
              <a:t>The business cycle is a period of </a:t>
            </a:r>
            <a:r>
              <a:rPr lang="en-US" dirty="0" smtClean="0">
                <a:solidFill>
                  <a:srgbClr val="FFFF00"/>
                </a:solidFill>
              </a:rPr>
              <a:t>Economic Fluctuation </a:t>
            </a:r>
            <a:r>
              <a:rPr lang="en-US" dirty="0" smtClean="0"/>
              <a:t>or Economic Change.</a:t>
            </a:r>
          </a:p>
          <a:p>
            <a:r>
              <a:rPr lang="en-US" dirty="0" smtClean="0"/>
              <a:t>It is characterized by </a:t>
            </a:r>
            <a:r>
              <a:rPr lang="en-US" dirty="0" smtClean="0">
                <a:solidFill>
                  <a:srgbClr val="FFFF00"/>
                </a:solidFill>
              </a:rPr>
              <a:t>expansion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contraction, </a:t>
            </a:r>
            <a:r>
              <a:rPr lang="en-US" dirty="0" smtClean="0"/>
              <a:t>and is sometimes why people say we have a “Boom-Bust” system.</a:t>
            </a:r>
          </a:p>
          <a:p>
            <a:r>
              <a:rPr lang="en-US" dirty="0" smtClean="0"/>
              <a:t>Each phase of the business cycle has an impact on the </a:t>
            </a:r>
            <a:r>
              <a:rPr lang="en-US" dirty="0" smtClean="0">
                <a:solidFill>
                  <a:srgbClr val="FFFF00"/>
                </a:solidFill>
              </a:rPr>
              <a:t>National Debt: </a:t>
            </a:r>
            <a:r>
              <a:rPr lang="en-US" dirty="0" smtClean="0"/>
              <a:t>the amount of money the Federal Government has borrowed.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2957"/>
            <a:ext cx="4895850" cy="276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5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</a:t>
            </a:r>
            <a:r>
              <a:rPr lang="en-US" dirty="0" smtClean="0">
                <a:solidFill>
                  <a:srgbClr val="FFFF00"/>
                </a:solidFill>
              </a:rPr>
              <a:t>Expansion</a:t>
            </a:r>
          </a:p>
          <a:p>
            <a:pPr lvl="1"/>
            <a:r>
              <a:rPr lang="en-US" dirty="0" smtClean="0"/>
              <a:t>A period characterized by </a:t>
            </a:r>
            <a:r>
              <a:rPr lang="en-US" dirty="0" smtClean="0">
                <a:solidFill>
                  <a:srgbClr val="FFFF00"/>
                </a:solidFill>
              </a:rPr>
              <a:t>Economic Growth</a:t>
            </a:r>
            <a:r>
              <a:rPr lang="en-US" dirty="0" smtClean="0"/>
              <a:t>, where there is a </a:t>
            </a:r>
            <a:r>
              <a:rPr lang="en-US" dirty="0" smtClean="0">
                <a:solidFill>
                  <a:srgbClr val="FFFF00"/>
                </a:solidFill>
              </a:rPr>
              <a:t>steady, long-term increase in Real GDP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this phase, there are plenty of jobs, low unemployment, and business prospers.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24388"/>
            <a:ext cx="5500255" cy="3100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Donut 4"/>
          <p:cNvSpPr/>
          <p:nvPr/>
        </p:nvSpPr>
        <p:spPr>
          <a:xfrm rot="627931">
            <a:off x="4387874" y="4624960"/>
            <a:ext cx="1088859" cy="1731608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627931">
            <a:off x="6143897" y="3781503"/>
            <a:ext cx="1088859" cy="1671595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960465">
            <a:off x="5860654" y="4355804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Expansion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921786">
            <a:off x="4170078" y="5301475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2: </a:t>
            </a:r>
            <a:r>
              <a:rPr lang="en-US" dirty="0" smtClean="0">
                <a:solidFill>
                  <a:srgbClr val="FFFF00"/>
                </a:solidFill>
              </a:rPr>
              <a:t>Peak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solidFill>
                  <a:srgbClr val="FFFF00"/>
                </a:solidFill>
              </a:rPr>
              <a:t>GDP stops rising</a:t>
            </a:r>
            <a:r>
              <a:rPr lang="en-US" dirty="0" smtClean="0"/>
              <a:t>, the Economy has reached its Peak.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77045"/>
            <a:ext cx="5938982" cy="3348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Donut 4"/>
          <p:cNvSpPr/>
          <p:nvPr/>
        </p:nvSpPr>
        <p:spPr>
          <a:xfrm rot="20906562">
            <a:off x="5249067" y="4125714"/>
            <a:ext cx="673809" cy="465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 rot="20906562">
            <a:off x="6994739" y="3297509"/>
            <a:ext cx="673809" cy="465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20906562">
            <a:off x="3489539" y="5113954"/>
            <a:ext cx="673809" cy="465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5436" y="4795344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Peak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53867" y="3799865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3: </a:t>
            </a:r>
            <a:r>
              <a:rPr lang="en-US" dirty="0" smtClean="0">
                <a:solidFill>
                  <a:srgbClr val="FFFF00"/>
                </a:solidFill>
              </a:rPr>
              <a:t>Contraction</a:t>
            </a:r>
            <a:endParaRPr lang="en-US" dirty="0" smtClean="0"/>
          </a:p>
          <a:p>
            <a:pPr lvl="1"/>
            <a:r>
              <a:rPr lang="en-US" dirty="0" smtClean="0"/>
              <a:t>This period follows a peak, and is characterized by </a:t>
            </a:r>
            <a:r>
              <a:rPr lang="en-US" dirty="0" smtClean="0">
                <a:solidFill>
                  <a:srgbClr val="FFFF00"/>
                </a:solidFill>
              </a:rPr>
              <a:t>falling Real GDP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this phase, people are losing jobs and business output is decreasing.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00956"/>
            <a:ext cx="5541818" cy="3124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Donut 4"/>
          <p:cNvSpPr/>
          <p:nvPr/>
        </p:nvSpPr>
        <p:spPr>
          <a:xfrm rot="18866654">
            <a:off x="3884092" y="5093519"/>
            <a:ext cx="890171" cy="1409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 rot="18866654">
            <a:off x="5586484" y="4116227"/>
            <a:ext cx="856568" cy="1492650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18866654">
            <a:off x="7241983" y="3502244"/>
            <a:ext cx="670995" cy="134146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3395347">
            <a:off x="3690249" y="5700421"/>
            <a:ext cx="1548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Contraction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 rot="3023788">
            <a:off x="5279673" y="4677886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4: </a:t>
            </a:r>
            <a:r>
              <a:rPr lang="en-US" dirty="0" smtClean="0">
                <a:solidFill>
                  <a:srgbClr val="FFFF00"/>
                </a:solidFill>
              </a:rPr>
              <a:t>Trough</a:t>
            </a:r>
            <a:endParaRPr lang="en-US" dirty="0" smtClean="0"/>
          </a:p>
          <a:p>
            <a:pPr lvl="1"/>
            <a:r>
              <a:rPr lang="en-US" dirty="0" smtClean="0"/>
              <a:t>In this phase, the economy is in the </a:t>
            </a:r>
            <a:r>
              <a:rPr lang="en-US" dirty="0" smtClean="0">
                <a:solidFill>
                  <a:srgbClr val="FFFF00"/>
                </a:solidFill>
              </a:rPr>
              <a:t>lowest point </a:t>
            </a:r>
            <a:r>
              <a:rPr lang="en-US" dirty="0" smtClean="0"/>
              <a:t>of contraction and </a:t>
            </a:r>
            <a:r>
              <a:rPr lang="en-US" dirty="0" smtClean="0">
                <a:solidFill>
                  <a:srgbClr val="FFFF00"/>
                </a:solidFill>
              </a:rPr>
              <a:t>Real GDP stops falling</a:t>
            </a:r>
            <a:r>
              <a:rPr lang="en-US" dirty="0" smtClean="0"/>
              <a:t>. It is followed by another period of economic expansion.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77045"/>
            <a:ext cx="5938982" cy="3348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Donut 4"/>
          <p:cNvSpPr/>
          <p:nvPr/>
        </p:nvSpPr>
        <p:spPr>
          <a:xfrm rot="20906562">
            <a:off x="4514775" y="6123302"/>
            <a:ext cx="673809" cy="465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 rot="20906562">
            <a:off x="6288157" y="5113954"/>
            <a:ext cx="673809" cy="465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20906562">
            <a:off x="8054049" y="4194393"/>
            <a:ext cx="673809" cy="465083"/>
          </a:xfrm>
          <a:prstGeom prst="donut">
            <a:avLst>
              <a:gd name="adj" fmla="val 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1219" y="548873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Trough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94901" y="456917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08" y="1134779"/>
            <a:ext cx="9618110" cy="5002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59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Economic </a:t>
            </a:r>
            <a:r>
              <a:rPr lang="en-US" dirty="0" smtClean="0">
                <a:solidFill>
                  <a:srgbClr val="FFFF00"/>
                </a:solidFill>
              </a:rPr>
              <a:t>Contraction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28900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Recession: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Real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GDP falls for 2 consecutive quarters </a:t>
            </a:r>
            <a:r>
              <a:rPr lang="en-US" dirty="0"/>
              <a:t>(aka 6 straight </a:t>
            </a:r>
            <a:r>
              <a:rPr lang="en-US" dirty="0" smtClean="0"/>
              <a:t>months)</a:t>
            </a:r>
          </a:p>
          <a:p>
            <a:pPr lvl="1"/>
            <a:r>
              <a:rPr lang="en-US" dirty="0" smtClean="0"/>
              <a:t>Unemployment rates around 6-10 percent.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Depression: A long-term Recession </a:t>
            </a:r>
            <a:r>
              <a:rPr lang="en-US" dirty="0" smtClean="0"/>
              <a:t>(over 18 months or so)</a:t>
            </a:r>
          </a:p>
          <a:p>
            <a:pPr lvl="1"/>
            <a:r>
              <a:rPr lang="en-US" dirty="0" smtClean="0"/>
              <a:t>There is no explicit definition for a depression, but it is characterized by high Unemployment and low economic output.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Stagflation: </a:t>
            </a:r>
            <a:r>
              <a:rPr lang="en-US" dirty="0" smtClean="0"/>
              <a:t>A decline in Real GDP (</a:t>
            </a:r>
            <a:r>
              <a:rPr lang="en-US" dirty="0" smtClean="0">
                <a:solidFill>
                  <a:srgbClr val="FFFF00"/>
                </a:solidFill>
              </a:rPr>
              <a:t>stag</a:t>
            </a:r>
            <a:r>
              <a:rPr lang="en-US" dirty="0" smtClean="0"/>
              <a:t>nant) and an increase in price level (in</a:t>
            </a:r>
            <a:r>
              <a:rPr lang="en-US" dirty="0" smtClean="0">
                <a:solidFill>
                  <a:srgbClr val="FFFF00"/>
                </a:solidFill>
              </a:rPr>
              <a:t>flation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90" y="4630385"/>
            <a:ext cx="3581073" cy="2148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62" y="4630385"/>
            <a:ext cx="3461801" cy="21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that impact the Business Cycle: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Business Investment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Interest Rates / Credit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Consumer Expectations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External Shocks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Each of these factors eventually lead to the “Boom-Bust” cycle we experience through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10230</TotalTime>
  <Words>604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Arial</vt:lpstr>
      <vt:lpstr>Vapor Trail</vt:lpstr>
      <vt:lpstr>The business cycle</vt:lpstr>
      <vt:lpstr>Introduction</vt:lpstr>
      <vt:lpstr>Business cycle phases</vt:lpstr>
      <vt:lpstr>Business cycle phases</vt:lpstr>
      <vt:lpstr>Business cycle phases</vt:lpstr>
      <vt:lpstr>Business cycle phases</vt:lpstr>
      <vt:lpstr>PowerPoint Presentation</vt:lpstr>
      <vt:lpstr>Features of Economic Contraction</vt:lpstr>
      <vt:lpstr>Predicting the business cycle</vt:lpstr>
      <vt:lpstr>Business cycle predictions</vt:lpstr>
      <vt:lpstr>Business cycle predictions</vt:lpstr>
      <vt:lpstr>PowerPoint Presentation</vt:lpstr>
      <vt:lpstr>Business cycles throughout U.S. History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cycle</dc:title>
  <dc:creator>Lane Weaver</dc:creator>
  <cp:lastModifiedBy>Lane Weaver</cp:lastModifiedBy>
  <cp:revision>24</cp:revision>
  <dcterms:created xsi:type="dcterms:W3CDTF">2018-02-13T13:09:52Z</dcterms:created>
  <dcterms:modified xsi:type="dcterms:W3CDTF">2018-02-20T15:40:16Z</dcterms:modified>
</cp:coreProperties>
</file>